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76" r:id="rId3"/>
    <p:sldId id="278" r:id="rId4"/>
    <p:sldId id="257" r:id="rId5"/>
    <p:sldId id="260" r:id="rId6"/>
    <p:sldId id="273" r:id="rId7"/>
    <p:sldId id="272" r:id="rId8"/>
    <p:sldId id="270" r:id="rId9"/>
    <p:sldId id="269" r:id="rId10"/>
    <p:sldId id="268" r:id="rId11"/>
  </p:sldIdLst>
  <p:sldSz cx="12192000" cy="6858000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8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A006-C281-41C9-95EC-B85D918D4107}" type="datetimeFigureOut">
              <a:rPr lang="bg-BG" smtClean="0"/>
              <a:t>27.6.2019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B385C-DBFB-469C-BFC9-FAD7DB349CAC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59418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A006-C281-41C9-95EC-B85D918D4107}" type="datetimeFigureOut">
              <a:rPr lang="bg-BG" smtClean="0"/>
              <a:t>27.6.2019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B385C-DBFB-469C-BFC9-FAD7DB349CAC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472020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A006-C281-41C9-95EC-B85D918D4107}" type="datetimeFigureOut">
              <a:rPr lang="bg-BG" smtClean="0"/>
              <a:t>27.6.2019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B385C-DBFB-469C-BFC9-FAD7DB349CAC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727771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A006-C281-41C9-95EC-B85D918D4107}" type="datetimeFigureOut">
              <a:rPr lang="bg-BG" smtClean="0"/>
              <a:t>27.6.2019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B385C-DBFB-469C-BFC9-FAD7DB349CAC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4915659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A006-C281-41C9-95EC-B85D918D4107}" type="datetimeFigureOut">
              <a:rPr lang="bg-BG" smtClean="0"/>
              <a:t>27.6.2019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B385C-DBFB-469C-BFC9-FAD7DB349CAC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224270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A006-C281-41C9-95EC-B85D918D4107}" type="datetimeFigureOut">
              <a:rPr lang="bg-BG" smtClean="0"/>
              <a:t>27.6.2019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B385C-DBFB-469C-BFC9-FAD7DB349CAC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7989835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A006-C281-41C9-95EC-B85D918D4107}" type="datetimeFigureOut">
              <a:rPr lang="bg-BG" smtClean="0"/>
              <a:t>27.6.2019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B385C-DBFB-469C-BFC9-FAD7DB349CAC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548790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A006-C281-41C9-95EC-B85D918D4107}" type="datetimeFigureOut">
              <a:rPr lang="bg-BG" smtClean="0"/>
              <a:t>27.6.2019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B385C-DBFB-469C-BFC9-FAD7DB349CAC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1472428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A006-C281-41C9-95EC-B85D918D4107}" type="datetimeFigureOut">
              <a:rPr lang="bg-BG" smtClean="0"/>
              <a:t>27.6.2019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B385C-DBFB-469C-BFC9-FAD7DB349CAC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7122806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A006-C281-41C9-95EC-B85D918D4107}" type="datetimeFigureOut">
              <a:rPr lang="bg-BG" smtClean="0"/>
              <a:t>27.6.2019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B385C-DBFB-469C-BFC9-FAD7DB349CAC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131487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CA006-C281-41C9-95EC-B85D918D4107}" type="datetimeFigureOut">
              <a:rPr lang="bg-BG" smtClean="0"/>
              <a:t>27.6.2019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B385C-DBFB-469C-BFC9-FAD7DB349CAC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5840396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8CA006-C281-41C9-95EC-B85D918D4107}" type="datetimeFigureOut">
              <a:rPr lang="bg-BG" smtClean="0"/>
              <a:t>27.6.2019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2B385C-DBFB-469C-BFC9-FAD7DB349CAC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238396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hyperlink" Target="http://www.ncrdhp.bg/" TargetMode="External"/><Relationship Id="rId7" Type="http://schemas.openxmlformats.org/officeDocument/2006/relationships/image" Target="../media/image6.png"/><Relationship Id="rId2" Type="http://schemas.openxmlformats.org/officeDocument/2006/relationships/hyperlink" Target="mailto:office@ncrdhp.bg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8990" y="1567473"/>
            <a:ext cx="11014745" cy="2387600"/>
          </a:xfrm>
        </p:spPr>
        <p:txBody>
          <a:bodyPr>
            <a:noAutofit/>
          </a:bodyPr>
          <a:lstStyle/>
          <a:p>
            <a:r>
              <a:rPr lang="bg-BG" sz="4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</a:t>
            </a:r>
            <a:r>
              <a:rPr lang="bg-BG" sz="4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егионална схема за пространствено развитие на район от ниво 2 </a:t>
            </a:r>
            <a:endParaRPr lang="en-CA" sz="40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880493" y="4148667"/>
            <a:ext cx="10607624" cy="1800678"/>
          </a:xfrm>
        </p:spPr>
        <p:txBody>
          <a:bodyPr>
            <a:normAutofit/>
          </a:bodyPr>
          <a:lstStyle/>
          <a:p>
            <a:r>
              <a:rPr lang="bg-BG" sz="28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Съвет за регионално развитие, ЮЗР</a:t>
            </a:r>
          </a:p>
          <a:p>
            <a:r>
              <a:rPr lang="bg-BG" sz="28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28.06.</a:t>
            </a:r>
            <a:r>
              <a:rPr lang="en-CA" sz="28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201</a:t>
            </a:r>
            <a:r>
              <a:rPr lang="bg-BG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9 г</a:t>
            </a:r>
            <a:r>
              <a:rPr lang="bg-BG" sz="28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гр. Сандански</a:t>
            </a:r>
            <a:endParaRPr lang="bg-BG" sz="2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US" sz="21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CA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3693" y="5940997"/>
            <a:ext cx="780042" cy="574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0" y="5940997"/>
            <a:ext cx="121920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683580" y="5940997"/>
            <a:ext cx="41601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Национален център за териториално</a:t>
            </a:r>
          </a:p>
          <a:p>
            <a:pPr algn="r"/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развитие ЕАД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385" y="5987278"/>
            <a:ext cx="1004214" cy="660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81339" y="5949346"/>
            <a:ext cx="61780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Министерство на регионалното развитие и благоустройството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1961" y="63559"/>
            <a:ext cx="6121619" cy="7831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66498" y="130731"/>
            <a:ext cx="6121619" cy="73614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76267" y="92118"/>
            <a:ext cx="5770940" cy="73431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846070"/>
            <a:ext cx="12211346" cy="36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9748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8990" y="455140"/>
            <a:ext cx="11014745" cy="2387600"/>
          </a:xfrm>
        </p:spPr>
        <p:txBody>
          <a:bodyPr>
            <a:noAutofit/>
          </a:bodyPr>
          <a:lstStyle/>
          <a:p>
            <a:r>
              <a:rPr lang="bg-BG" sz="4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Благодаря за вниманието!</a:t>
            </a:r>
            <a:endParaRPr lang="en-CA" sz="44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204608" y="3436480"/>
            <a:ext cx="9823508" cy="2550797"/>
          </a:xfrm>
        </p:spPr>
        <p:txBody>
          <a:bodyPr>
            <a:normAutofit lnSpcReduction="10000"/>
          </a:bodyPr>
          <a:lstStyle/>
          <a:p>
            <a:pPr algn="l"/>
            <a:r>
              <a:rPr lang="bg-BG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Стойко Дошеков, главен експерт </a:t>
            </a:r>
            <a:endParaRPr lang="en-CA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l"/>
            <a:r>
              <a:rPr lang="bg-BG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Национален център за териториално развитие ЕАД</a:t>
            </a:r>
            <a:endParaRPr lang="en-CA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l"/>
            <a:r>
              <a:rPr lang="bg-BG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София</a:t>
            </a:r>
            <a:r>
              <a:rPr lang="en-CA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1000, </a:t>
            </a:r>
            <a:r>
              <a:rPr lang="bg-BG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ул. </a:t>
            </a:r>
            <a:r>
              <a:rPr lang="en-CA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“</a:t>
            </a:r>
            <a:r>
              <a:rPr lang="bg-BG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Алабин</a:t>
            </a:r>
            <a:r>
              <a:rPr lang="en-CA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” </a:t>
            </a:r>
            <a:r>
              <a:rPr lang="bg-BG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№</a:t>
            </a:r>
            <a:r>
              <a:rPr lang="en-CA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16 -20</a:t>
            </a:r>
          </a:p>
          <a:p>
            <a:pPr algn="l"/>
            <a:r>
              <a:rPr lang="bg-BG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Тел</a:t>
            </a:r>
            <a:r>
              <a:rPr lang="en-CA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+359 2 9800308</a:t>
            </a:r>
          </a:p>
          <a:p>
            <a:pPr algn="l"/>
            <a:r>
              <a:rPr lang="en-CA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Email: </a:t>
            </a:r>
            <a:r>
              <a:rPr lang="en-CA" dirty="0" smtClean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2"/>
              </a:rPr>
              <a:t>office@ncrdhp.bg</a:t>
            </a:r>
            <a:endParaRPr lang="bg-BG" dirty="0" smtClean="0">
              <a:solidFill>
                <a:schemeClr val="accent1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l"/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3"/>
              </a:rPr>
              <a:t>www.ncrdhp.bg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CA" b="1" dirty="0" smtClean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en-CA" b="1" dirty="0">
              <a:solidFill>
                <a:schemeClr val="accent1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CA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0" y="5940997"/>
            <a:ext cx="121920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761068" y="6080396"/>
            <a:ext cx="89979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Национален център за </a:t>
            </a:r>
            <a:r>
              <a:rPr lang="bg-BG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териториално</a:t>
            </a:r>
            <a:r>
              <a:rPr lang="en-US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bg-BG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развитие </a:t>
            </a:r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ЕАД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1961" y="63559"/>
            <a:ext cx="6121619" cy="7831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66498" y="130731"/>
            <a:ext cx="6121619" cy="73614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76267" y="92118"/>
            <a:ext cx="5770940" cy="73431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846070"/>
            <a:ext cx="12211346" cy="3657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4430" y="6080396"/>
            <a:ext cx="780356" cy="573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6295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523" y="1095149"/>
            <a:ext cx="10732954" cy="446618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Пространственото планиране и политиката за регионално развитие</a:t>
            </a:r>
            <a:endParaRPr lang="en-CA" sz="36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idx="1"/>
          </p:nvPr>
        </p:nvSpPr>
        <p:spPr>
          <a:xfrm>
            <a:off x="536187" y="1795777"/>
            <a:ext cx="11138971" cy="50622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Инструменти за управление на регионалното развитие</a:t>
            </a:r>
          </a:p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Политики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Управление на процеса за вземане на решения;</a:t>
            </a:r>
          </a:p>
          <a:p>
            <a:pPr lvl="1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Социални взаимоотношения, поведение, публично и частно;</a:t>
            </a:r>
          </a:p>
          <a:p>
            <a:pPr lvl="1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Интегриране на ценности, интереси и ресурси, които посредством институциите влияят на правителствените действия.</a:t>
            </a:r>
          </a:p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Административни</a:t>
            </a:r>
          </a:p>
          <a:p>
            <a:pPr lvl="1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Законодателство – ЗРР, ППЗРР, ЗУТ, ЗООС, ЗБР;</a:t>
            </a:r>
          </a:p>
          <a:p>
            <a:pPr lvl="1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Правила и нормативи</a:t>
            </a:r>
          </a:p>
          <a:p>
            <a:pPr lvl="1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Методически указания</a:t>
            </a:r>
          </a:p>
          <a:p>
            <a:endParaRPr lang="en-C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0" y="5940997"/>
            <a:ext cx="121920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761068" y="6080396"/>
            <a:ext cx="89979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Национален център за </a:t>
            </a:r>
            <a:r>
              <a:rPr lang="bg-BG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териториално</a:t>
            </a:r>
            <a:r>
              <a:rPr lang="en-US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bg-BG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развитие </a:t>
            </a:r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ЕАД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61" y="63559"/>
            <a:ext cx="6121619" cy="7831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6498" y="130731"/>
            <a:ext cx="6121619" cy="73614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76267" y="92118"/>
            <a:ext cx="5770940" cy="73431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846070"/>
            <a:ext cx="12211346" cy="3657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4430" y="6080396"/>
            <a:ext cx="780356" cy="573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6994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523" y="1095149"/>
            <a:ext cx="10732954" cy="446618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Пространственото планиране и политиката за регионално развитие</a:t>
            </a:r>
            <a:endParaRPr lang="en-CA" sz="36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idx="1"/>
          </p:nvPr>
        </p:nvSpPr>
        <p:spPr>
          <a:xfrm>
            <a:off x="561961" y="2075177"/>
            <a:ext cx="11138971" cy="5062223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Социални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ru-RU" altLang="en-US" dirty="0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Традиционни практики</a:t>
            </a:r>
          </a:p>
          <a:p>
            <a:pPr lvl="1"/>
            <a:r>
              <a:rPr lang="ru-RU" altLang="en-US" dirty="0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Участие на местните общности</a:t>
            </a:r>
          </a:p>
          <a:p>
            <a:pPr lvl="1"/>
            <a:r>
              <a:rPr lang="ru-RU" altLang="en-US" dirty="0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Развитие на капацитет</a:t>
            </a:r>
          </a:p>
          <a:p>
            <a:pPr lvl="1"/>
            <a:r>
              <a:rPr lang="ru-RU" altLang="en-US" dirty="0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Научни изследвания</a:t>
            </a:r>
            <a:endParaRPr lang="ru-RU" altLang="en-US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lvl="1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Управление на информацията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Технически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стратегии, планове, програми;</a:t>
            </a:r>
          </a:p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С елементи от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различни групи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- ОВР, ЕО и др.</a:t>
            </a:r>
          </a:p>
          <a:p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C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0" y="5940997"/>
            <a:ext cx="121920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761068" y="6080396"/>
            <a:ext cx="89979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Национален център за </a:t>
            </a:r>
            <a:r>
              <a:rPr lang="bg-BG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териториално</a:t>
            </a:r>
            <a:r>
              <a:rPr lang="en-US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bg-BG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развитие </a:t>
            </a:r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ЕАД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61" y="63559"/>
            <a:ext cx="6121619" cy="7831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6498" y="130731"/>
            <a:ext cx="6121619" cy="73614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76267" y="92118"/>
            <a:ext cx="5770940" cy="73431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846070"/>
            <a:ext cx="12211346" cy="3657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4430" y="6080396"/>
            <a:ext cx="780356" cy="573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7044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511055" y="818104"/>
            <a:ext cx="8782050" cy="5335588"/>
            <a:chOff x="235121" y="980728"/>
            <a:chExt cx="9921465" cy="5335154"/>
          </a:xfrm>
        </p:grpSpPr>
        <p:cxnSp>
          <p:nvCxnSpPr>
            <p:cNvPr id="3" name="Elbow Connector 2"/>
            <p:cNvCxnSpPr>
              <a:stCxn id="4" idx="1"/>
              <a:endCxn id="58" idx="1"/>
            </p:cNvCxnSpPr>
            <p:nvPr/>
          </p:nvCxnSpPr>
          <p:spPr>
            <a:xfrm rot="10800000" flipH="1" flipV="1">
              <a:off x="235121" y="1268043"/>
              <a:ext cx="1698414" cy="1401648"/>
            </a:xfrm>
            <a:prstGeom prst="bentConnector3">
              <a:avLst>
                <a:gd name="adj1" fmla="val -8137"/>
              </a:avLst>
            </a:prstGeom>
            <a:ln w="31750">
              <a:solidFill>
                <a:schemeClr val="tx1">
                  <a:lumMod val="65000"/>
                  <a:lumOff val="35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Rectangle 3"/>
            <p:cNvSpPr/>
            <p:nvPr/>
          </p:nvSpPr>
          <p:spPr>
            <a:xfrm>
              <a:off x="235121" y="980728"/>
              <a:ext cx="1415046" cy="573041"/>
            </a:xfrm>
            <a:prstGeom prst="rect">
              <a:avLst/>
            </a:prstGeom>
            <a:solidFill>
              <a:srgbClr val="1E5155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08000" rIns="36000" bIns="108000" anchor="ctr"/>
            <a:lstStyle/>
            <a:p>
              <a:pPr algn="ctr">
                <a:defRPr/>
              </a:pPr>
              <a:r>
                <a:rPr lang="bg-BG" sz="1000" dirty="0">
                  <a:solidFill>
                    <a:schemeClr val="bg1"/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СТРАТЕГИЯ НА ЕС </a:t>
              </a:r>
              <a:r>
                <a:rPr lang="bg-BG" sz="1000" b="1" dirty="0">
                  <a:solidFill>
                    <a:schemeClr val="bg1"/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ЕВРОПА 2020</a:t>
              </a:r>
            </a:p>
          </p:txBody>
        </p:sp>
        <p:sp>
          <p:nvSpPr>
            <p:cNvPr id="5" name="Rectangle 4"/>
            <p:cNvSpPr/>
            <p:nvPr/>
          </p:nvSpPr>
          <p:spPr>
            <a:xfrm>
              <a:off x="235121" y="1682346"/>
              <a:ext cx="1415046" cy="573041"/>
            </a:xfrm>
            <a:prstGeom prst="rect">
              <a:avLst/>
            </a:prstGeom>
            <a:solidFill>
              <a:srgbClr val="1E5155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08000" rIns="36000" bIns="108000" anchor="ctr"/>
            <a:lstStyle/>
            <a:p>
              <a:pPr algn="ctr">
                <a:defRPr/>
              </a:pPr>
              <a:r>
                <a:rPr lang="bg-BG" sz="1000" dirty="0">
                  <a:solidFill>
                    <a:schemeClr val="bg1"/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ОБЩА СТРАТЕГИЧЕСКА РАМКА НА ЕС </a:t>
              </a:r>
              <a:br>
                <a:rPr lang="bg-BG" sz="1000" dirty="0">
                  <a:solidFill>
                    <a:schemeClr val="bg1"/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</a:br>
              <a:r>
                <a:rPr lang="bg-BG" sz="1000" dirty="0">
                  <a:solidFill>
                    <a:schemeClr val="bg1"/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2014</a:t>
              </a:r>
              <a:r>
                <a:rPr lang="en-US" sz="1000" dirty="0">
                  <a:solidFill>
                    <a:schemeClr val="bg1"/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 </a:t>
              </a:r>
              <a:r>
                <a:rPr lang="bg-BG" sz="1000" dirty="0">
                  <a:solidFill>
                    <a:schemeClr val="bg1"/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-</a:t>
              </a:r>
              <a:r>
                <a:rPr lang="en-US" sz="1000" dirty="0">
                  <a:solidFill>
                    <a:schemeClr val="bg1"/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 </a:t>
              </a:r>
              <a:r>
                <a:rPr lang="bg-BG" sz="1000" dirty="0">
                  <a:solidFill>
                    <a:schemeClr val="bg1"/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2020</a:t>
              </a:r>
            </a:p>
          </p:txBody>
        </p:sp>
        <p:cxnSp>
          <p:nvCxnSpPr>
            <p:cNvPr id="6" name="Straight Arrow Connector 5"/>
            <p:cNvCxnSpPr>
              <a:stCxn id="4" idx="3"/>
              <a:endCxn id="59" idx="1"/>
            </p:cNvCxnSpPr>
            <p:nvPr/>
          </p:nvCxnSpPr>
          <p:spPr>
            <a:xfrm>
              <a:off x="1650167" y="1268043"/>
              <a:ext cx="283368" cy="0"/>
            </a:xfrm>
            <a:prstGeom prst="straightConnector1">
              <a:avLst/>
            </a:prstGeom>
            <a:ln w="31750">
              <a:solidFill>
                <a:schemeClr val="tx1">
                  <a:lumMod val="65000"/>
                  <a:lumOff val="35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Arrow Connector 6"/>
            <p:cNvCxnSpPr>
              <a:stCxn id="5" idx="3"/>
              <a:endCxn id="61" idx="1"/>
            </p:cNvCxnSpPr>
            <p:nvPr/>
          </p:nvCxnSpPr>
          <p:spPr>
            <a:xfrm>
              <a:off x="1650167" y="1968073"/>
              <a:ext cx="283368" cy="0"/>
            </a:xfrm>
            <a:prstGeom prst="straightConnector1">
              <a:avLst/>
            </a:prstGeom>
            <a:ln w="31750">
              <a:solidFill>
                <a:schemeClr val="tx1">
                  <a:lumMod val="65000"/>
                  <a:lumOff val="35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/>
            <p:cNvCxnSpPr>
              <a:stCxn id="58" idx="3"/>
              <a:endCxn id="22" idx="1"/>
            </p:cNvCxnSpPr>
            <p:nvPr/>
          </p:nvCxnSpPr>
          <p:spPr>
            <a:xfrm flipV="1">
              <a:off x="3348581" y="2663341"/>
              <a:ext cx="295922" cy="6349"/>
            </a:xfrm>
            <a:prstGeom prst="straightConnector1">
              <a:avLst/>
            </a:prstGeom>
            <a:ln w="31750">
              <a:solidFill>
                <a:schemeClr val="tx1">
                  <a:lumMod val="65000"/>
                  <a:lumOff val="35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/>
            <p:cNvCxnSpPr>
              <a:stCxn id="59" idx="2"/>
              <a:endCxn id="61" idx="0"/>
            </p:cNvCxnSpPr>
            <p:nvPr/>
          </p:nvCxnSpPr>
          <p:spPr>
            <a:xfrm>
              <a:off x="2640161" y="1553769"/>
              <a:ext cx="0" cy="128577"/>
            </a:xfrm>
            <a:prstGeom prst="straightConnector1">
              <a:avLst/>
            </a:prstGeom>
            <a:ln w="31750">
              <a:solidFill>
                <a:schemeClr val="tx1">
                  <a:lumMod val="65000"/>
                  <a:lumOff val="35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/>
            <p:cNvCxnSpPr>
              <a:stCxn id="61" idx="2"/>
              <a:endCxn id="58" idx="0"/>
            </p:cNvCxnSpPr>
            <p:nvPr/>
          </p:nvCxnSpPr>
          <p:spPr>
            <a:xfrm>
              <a:off x="2640161" y="2255387"/>
              <a:ext cx="0" cy="126990"/>
            </a:xfrm>
            <a:prstGeom prst="straightConnector1">
              <a:avLst/>
            </a:prstGeom>
            <a:ln w="31750">
              <a:solidFill>
                <a:schemeClr val="tx1">
                  <a:lumMod val="65000"/>
                  <a:lumOff val="35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>
              <a:stCxn id="58" idx="2"/>
              <a:endCxn id="57" idx="0"/>
            </p:cNvCxnSpPr>
            <p:nvPr/>
          </p:nvCxnSpPr>
          <p:spPr>
            <a:xfrm flipH="1">
              <a:off x="2640161" y="2955417"/>
              <a:ext cx="0" cy="128578"/>
            </a:xfrm>
            <a:prstGeom prst="straightConnector1">
              <a:avLst/>
            </a:prstGeom>
            <a:ln w="31750">
              <a:solidFill>
                <a:schemeClr val="tx1">
                  <a:lumMod val="65000"/>
                  <a:lumOff val="35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>
              <a:stCxn id="57" idx="2"/>
              <a:endCxn id="60" idx="0"/>
            </p:cNvCxnSpPr>
            <p:nvPr/>
          </p:nvCxnSpPr>
          <p:spPr>
            <a:xfrm>
              <a:off x="2640161" y="3657035"/>
              <a:ext cx="3587" cy="123815"/>
            </a:xfrm>
            <a:prstGeom prst="straightConnector1">
              <a:avLst/>
            </a:prstGeom>
            <a:ln w="31750">
              <a:solidFill>
                <a:schemeClr val="tx1">
                  <a:lumMod val="65000"/>
                  <a:lumOff val="35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Elbow Connector 12"/>
            <p:cNvCxnSpPr>
              <a:stCxn id="61" idx="3"/>
              <a:endCxn id="17" idx="0"/>
            </p:cNvCxnSpPr>
            <p:nvPr/>
          </p:nvCxnSpPr>
          <p:spPr>
            <a:xfrm>
              <a:off x="3348581" y="1968073"/>
              <a:ext cx="2691995" cy="404780"/>
            </a:xfrm>
            <a:prstGeom prst="bentConnector2">
              <a:avLst/>
            </a:prstGeom>
            <a:ln w="31750">
              <a:solidFill>
                <a:schemeClr val="tx1">
                  <a:lumMod val="65000"/>
                  <a:lumOff val="35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Elbow Connector 13"/>
            <p:cNvCxnSpPr/>
            <p:nvPr/>
          </p:nvCxnSpPr>
          <p:spPr>
            <a:xfrm>
              <a:off x="3350374" y="1968073"/>
              <a:ext cx="1187276" cy="417479"/>
            </a:xfrm>
            <a:prstGeom prst="bentConnector2">
              <a:avLst/>
            </a:prstGeom>
            <a:ln w="31750">
              <a:solidFill>
                <a:schemeClr val="tx1">
                  <a:lumMod val="65000"/>
                  <a:lumOff val="35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>
              <a:stCxn id="57" idx="3"/>
            </p:cNvCxnSpPr>
            <p:nvPr/>
          </p:nvCxnSpPr>
          <p:spPr>
            <a:xfrm flipV="1">
              <a:off x="3348581" y="3369722"/>
              <a:ext cx="89673" cy="0"/>
            </a:xfrm>
            <a:prstGeom prst="line">
              <a:avLst/>
            </a:prstGeom>
            <a:ln w="317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Elbow Connector 15"/>
            <p:cNvCxnSpPr/>
            <p:nvPr/>
          </p:nvCxnSpPr>
          <p:spPr>
            <a:xfrm flipV="1">
              <a:off x="3350374" y="2385552"/>
              <a:ext cx="1056353" cy="1684200"/>
            </a:xfrm>
            <a:prstGeom prst="bentConnector4">
              <a:avLst>
                <a:gd name="adj1" fmla="val 7134"/>
                <a:gd name="adj2" fmla="val 113565"/>
              </a:avLst>
            </a:prstGeom>
            <a:ln w="31750">
              <a:solidFill>
                <a:schemeClr val="bg1">
                  <a:lumMod val="50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Rectangle 16"/>
            <p:cNvSpPr/>
            <p:nvPr/>
          </p:nvSpPr>
          <p:spPr>
            <a:xfrm>
              <a:off x="5332157" y="2372853"/>
              <a:ext cx="1415046" cy="573040"/>
            </a:xfrm>
            <a:prstGeom prst="rect">
              <a:avLst/>
            </a:prstGeom>
            <a:solidFill>
              <a:srgbClr val="EA6312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08000" rIns="36000" bIns="108000" anchor="ctr"/>
            <a:lstStyle/>
            <a:p>
              <a:pPr algn="ctr">
                <a:defRPr/>
              </a:pPr>
              <a:r>
                <a:rPr lang="bg-BG" sz="1000" dirty="0">
                  <a:solidFill>
                    <a:schemeClr val="tx1"/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НАЦИОНАЛНА КОНЦЕПЦИЯ ЗА ПРОСТРАНСТВЕНО РАЗВИТИЕ 2013</a:t>
              </a:r>
              <a:r>
                <a:rPr lang="en-US" sz="1000" dirty="0">
                  <a:solidFill>
                    <a:schemeClr val="tx1"/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 </a:t>
              </a:r>
              <a:r>
                <a:rPr lang="bg-BG" sz="1000" dirty="0">
                  <a:solidFill>
                    <a:schemeClr val="tx1"/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-</a:t>
              </a:r>
              <a:r>
                <a:rPr lang="en-US" sz="1000" dirty="0">
                  <a:solidFill>
                    <a:schemeClr val="tx1"/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 </a:t>
              </a:r>
              <a:r>
                <a:rPr lang="bg-BG" sz="1000" dirty="0">
                  <a:solidFill>
                    <a:schemeClr val="tx1"/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2025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332157" y="3074471"/>
              <a:ext cx="1418633" cy="571454"/>
            </a:xfrm>
            <a:prstGeom prst="rect">
              <a:avLst/>
            </a:prstGeom>
            <a:solidFill>
              <a:srgbClr val="EA6312"/>
            </a:solidFill>
            <a:ln w="3810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08000" rIns="36000" bIns="108000" anchor="ctr"/>
            <a:lstStyle/>
            <a:p>
              <a:pPr algn="ctr">
                <a:defRPr/>
              </a:pPr>
              <a:r>
                <a:rPr lang="bg-BG" sz="1000" dirty="0">
                  <a:solidFill>
                    <a:schemeClr val="tx1"/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РЕГИОНАЛНА СХЕМА ЗА ПРОСТРАНСТВЕНО РАЗВИТИЕ – ниво 2</a:t>
              </a: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5335744" y="3780850"/>
              <a:ext cx="1415046" cy="573041"/>
            </a:xfrm>
            <a:prstGeom prst="rect">
              <a:avLst/>
            </a:prstGeom>
            <a:solidFill>
              <a:srgbClr val="EA6312"/>
            </a:solidFill>
            <a:ln w="3810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08000" rIns="36000" bIns="108000" anchor="ctr"/>
            <a:lstStyle/>
            <a:p>
              <a:pPr algn="ctr">
                <a:defRPr/>
              </a:pPr>
              <a:r>
                <a:rPr lang="bg-BG" sz="1000" dirty="0">
                  <a:solidFill>
                    <a:schemeClr val="tx1"/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РЕГИОНАЛНА СХЕМА ЗА ПРОСТРАНСТВЕНО РАЗВИТИЕ – ниво 3</a:t>
              </a: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3644503" y="3074471"/>
              <a:ext cx="1415047" cy="573040"/>
            </a:xfrm>
            <a:prstGeom prst="rect">
              <a:avLst/>
            </a:prstGeom>
            <a:solidFill>
              <a:srgbClr val="B01513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08000" rIns="36000" bIns="108000" anchor="ctr"/>
            <a:lstStyle/>
            <a:p>
              <a:pPr algn="ctr">
                <a:defRPr/>
              </a:pPr>
              <a:r>
                <a:rPr lang="bg-BG" sz="1000" dirty="0">
                  <a:solidFill>
                    <a:schemeClr val="bg1"/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РЕГИОНАЛНИ ПЛАНОВЕ ЗА РАЗВИТИЕ –ниво 2</a:t>
              </a: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3644503" y="2376028"/>
              <a:ext cx="1415047" cy="573040"/>
            </a:xfrm>
            <a:prstGeom prst="rect">
              <a:avLst/>
            </a:prstGeom>
            <a:solidFill>
              <a:srgbClr val="B01513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08000" rIns="36000" bIns="108000" anchor="ctr"/>
            <a:lstStyle/>
            <a:p>
              <a:pPr algn="ctr">
                <a:defRPr/>
              </a:pPr>
              <a:r>
                <a:rPr lang="bg-BG" sz="1000" dirty="0">
                  <a:solidFill>
                    <a:schemeClr val="bg1"/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НАЦИОНАЛНА СТРАТЕГИЯ ЗА РЕГИОНАЛНО РАЗВИТИЕ 2012</a:t>
              </a:r>
              <a:r>
                <a:rPr lang="en-US" sz="1000" dirty="0">
                  <a:solidFill>
                    <a:schemeClr val="bg1"/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 </a:t>
              </a:r>
              <a:r>
                <a:rPr lang="bg-BG" sz="1000" dirty="0">
                  <a:solidFill>
                    <a:schemeClr val="bg1"/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-</a:t>
              </a:r>
              <a:r>
                <a:rPr lang="en-US" sz="1000" dirty="0">
                  <a:solidFill>
                    <a:schemeClr val="bg1"/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 </a:t>
              </a:r>
              <a:r>
                <a:rPr lang="bg-BG" sz="1000" dirty="0">
                  <a:solidFill>
                    <a:schemeClr val="bg1"/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2022</a:t>
              </a: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3640916" y="4457070"/>
              <a:ext cx="1415047" cy="573041"/>
            </a:xfrm>
            <a:prstGeom prst="rect">
              <a:avLst/>
            </a:prstGeom>
            <a:solidFill>
              <a:srgbClr val="B01513"/>
            </a:solidFill>
            <a:ln w="3810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08000" rIns="36000" bIns="108000" anchor="ctr"/>
            <a:lstStyle/>
            <a:p>
              <a:pPr algn="ctr">
                <a:defRPr/>
              </a:pPr>
              <a:r>
                <a:rPr lang="bg-BG" sz="1000" dirty="0">
                  <a:solidFill>
                    <a:schemeClr val="bg1"/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ОБЩИНСКИ ПЛАНОВЕ ЗА РАЗВИТИЕ</a:t>
              </a: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7044918" y="4452309"/>
              <a:ext cx="1415047" cy="573040"/>
            </a:xfrm>
            <a:prstGeom prst="rect">
              <a:avLst/>
            </a:prstGeom>
            <a:solidFill>
              <a:srgbClr val="6AAC9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08000" rIns="36000" bIns="108000" anchor="ctr"/>
            <a:lstStyle/>
            <a:p>
              <a:pPr algn="ctr">
                <a:defRPr/>
              </a:pPr>
              <a:r>
                <a:rPr lang="bg-BG" sz="1050" dirty="0">
                  <a:solidFill>
                    <a:schemeClr val="tx1"/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ОБЩИ УСТРОЙСТВЕНИ ПЛАНОВЕ</a:t>
              </a: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7044918" y="5158688"/>
              <a:ext cx="1415047" cy="573041"/>
            </a:xfrm>
            <a:prstGeom prst="rect">
              <a:avLst/>
            </a:prstGeom>
            <a:solidFill>
              <a:srgbClr val="6AAC9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08000" rIns="36000" bIns="108000" anchor="ctr"/>
            <a:lstStyle/>
            <a:p>
              <a:pPr algn="ctr">
                <a:defRPr/>
              </a:pPr>
              <a:r>
                <a:rPr lang="bg-BG" sz="1050" dirty="0">
                  <a:solidFill>
                    <a:schemeClr val="tx1"/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ПОДРОБНИ УСТРОЙСТВЕНИ ПЛАНОВЕ</a:t>
              </a: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3640916" y="5965073"/>
              <a:ext cx="1415047" cy="350809"/>
            </a:xfrm>
            <a:prstGeom prst="rect">
              <a:avLst/>
            </a:prstGeom>
            <a:solidFill>
              <a:srgbClr val="E6B729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08000" rIns="36000" bIns="108000" anchor="ctr"/>
            <a:lstStyle/>
            <a:p>
              <a:pPr algn="ctr">
                <a:defRPr/>
              </a:pPr>
              <a:r>
                <a:rPr lang="bg-BG" sz="1000" dirty="0">
                  <a:solidFill>
                    <a:schemeClr val="tx1"/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ИНФРАСТРУКТУРНИ ПРОЕКТИ</a:t>
              </a:r>
            </a:p>
          </p:txBody>
        </p:sp>
        <p:cxnSp>
          <p:nvCxnSpPr>
            <p:cNvPr id="28" name="Straight Arrow Connector 27"/>
            <p:cNvCxnSpPr>
              <a:stCxn id="22" idx="3"/>
              <a:endCxn id="17" idx="1"/>
            </p:cNvCxnSpPr>
            <p:nvPr/>
          </p:nvCxnSpPr>
          <p:spPr>
            <a:xfrm flipV="1">
              <a:off x="5059550" y="2658580"/>
              <a:ext cx="272607" cy="4762"/>
            </a:xfrm>
            <a:prstGeom prst="straightConnector1">
              <a:avLst/>
            </a:prstGeom>
            <a:ln w="31750">
              <a:solidFill>
                <a:schemeClr val="tx1">
                  <a:lumMod val="65000"/>
                  <a:lumOff val="35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/>
            <p:cNvCxnSpPr>
              <a:stCxn id="21" idx="3"/>
              <a:endCxn id="18" idx="1"/>
            </p:cNvCxnSpPr>
            <p:nvPr/>
          </p:nvCxnSpPr>
          <p:spPr>
            <a:xfrm flipV="1">
              <a:off x="5059550" y="3360198"/>
              <a:ext cx="272607" cy="0"/>
            </a:xfrm>
            <a:prstGeom prst="straightConnector1">
              <a:avLst/>
            </a:prstGeom>
            <a:ln w="31750">
              <a:solidFill>
                <a:schemeClr val="tx1">
                  <a:lumMod val="65000"/>
                  <a:lumOff val="35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/>
            <p:cNvCxnSpPr>
              <a:stCxn id="23" idx="3"/>
              <a:endCxn id="24" idx="1"/>
            </p:cNvCxnSpPr>
            <p:nvPr/>
          </p:nvCxnSpPr>
          <p:spPr>
            <a:xfrm flipV="1">
              <a:off x="5055963" y="4738829"/>
              <a:ext cx="1988955" cy="4762"/>
            </a:xfrm>
            <a:prstGeom prst="straightConnector1">
              <a:avLst/>
            </a:prstGeom>
            <a:ln w="31750">
              <a:solidFill>
                <a:schemeClr val="tx1">
                  <a:lumMod val="65000"/>
                  <a:lumOff val="35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/>
            <p:cNvCxnSpPr>
              <a:stCxn id="24" idx="2"/>
              <a:endCxn id="25" idx="0"/>
            </p:cNvCxnSpPr>
            <p:nvPr/>
          </p:nvCxnSpPr>
          <p:spPr>
            <a:xfrm>
              <a:off x="7753339" y="5025349"/>
              <a:ext cx="0" cy="133339"/>
            </a:xfrm>
            <a:prstGeom prst="straightConnector1">
              <a:avLst/>
            </a:prstGeom>
            <a:ln w="31750">
              <a:solidFill>
                <a:schemeClr val="tx1">
                  <a:lumMod val="65000"/>
                  <a:lumOff val="35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2"/>
            <p:cNvCxnSpPr>
              <a:stCxn id="17" idx="2"/>
              <a:endCxn id="18" idx="0"/>
            </p:cNvCxnSpPr>
            <p:nvPr/>
          </p:nvCxnSpPr>
          <p:spPr>
            <a:xfrm>
              <a:off x="6040576" y="2945893"/>
              <a:ext cx="0" cy="128578"/>
            </a:xfrm>
            <a:prstGeom prst="straightConnector1">
              <a:avLst/>
            </a:prstGeom>
            <a:ln w="31750">
              <a:solidFill>
                <a:schemeClr val="tx1">
                  <a:lumMod val="65000"/>
                  <a:lumOff val="35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33"/>
            <p:cNvCxnSpPr>
              <a:stCxn id="18" idx="2"/>
              <a:endCxn id="19" idx="0"/>
            </p:cNvCxnSpPr>
            <p:nvPr/>
          </p:nvCxnSpPr>
          <p:spPr>
            <a:xfrm>
              <a:off x="6040576" y="3645924"/>
              <a:ext cx="1794" cy="134926"/>
            </a:xfrm>
            <a:prstGeom prst="straightConnector1">
              <a:avLst/>
            </a:prstGeom>
            <a:ln w="31750">
              <a:solidFill>
                <a:schemeClr val="tx1">
                  <a:lumMod val="65000"/>
                  <a:lumOff val="35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35"/>
            <p:cNvCxnSpPr>
              <a:endCxn id="27" idx="0"/>
            </p:cNvCxnSpPr>
            <p:nvPr/>
          </p:nvCxnSpPr>
          <p:spPr>
            <a:xfrm>
              <a:off x="4347543" y="5268217"/>
              <a:ext cx="897" cy="696855"/>
            </a:xfrm>
            <a:prstGeom prst="straightConnector1">
              <a:avLst/>
            </a:prstGeom>
            <a:ln w="31750">
              <a:solidFill>
                <a:schemeClr val="tx1">
                  <a:lumMod val="65000"/>
                  <a:lumOff val="35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/>
            <p:cNvCxnSpPr>
              <a:stCxn id="22" idx="2"/>
              <a:endCxn id="21" idx="0"/>
            </p:cNvCxnSpPr>
            <p:nvPr/>
          </p:nvCxnSpPr>
          <p:spPr>
            <a:xfrm>
              <a:off x="4351130" y="2949068"/>
              <a:ext cx="0" cy="125403"/>
            </a:xfrm>
            <a:prstGeom prst="straightConnector1">
              <a:avLst/>
            </a:prstGeom>
            <a:ln w="31750">
              <a:solidFill>
                <a:schemeClr val="tx1">
                  <a:lumMod val="65000"/>
                  <a:lumOff val="35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/>
            <p:cNvCxnSpPr>
              <a:stCxn id="21" idx="2"/>
            </p:cNvCxnSpPr>
            <p:nvPr/>
          </p:nvCxnSpPr>
          <p:spPr>
            <a:xfrm>
              <a:off x="4351130" y="3647511"/>
              <a:ext cx="0" cy="126990"/>
            </a:xfrm>
            <a:prstGeom prst="straightConnector1">
              <a:avLst/>
            </a:prstGeom>
            <a:ln w="31750">
              <a:solidFill>
                <a:schemeClr val="tx1">
                  <a:lumMod val="65000"/>
                  <a:lumOff val="35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/>
            <p:cNvCxnSpPr>
              <a:stCxn id="46" idx="3"/>
              <a:endCxn id="19" idx="1"/>
            </p:cNvCxnSpPr>
            <p:nvPr/>
          </p:nvCxnSpPr>
          <p:spPr>
            <a:xfrm flipV="1">
              <a:off x="5055963" y="4068165"/>
              <a:ext cx="279781" cy="0"/>
            </a:xfrm>
            <a:prstGeom prst="straightConnector1">
              <a:avLst/>
            </a:prstGeom>
            <a:ln w="31750">
              <a:solidFill>
                <a:schemeClr val="tx1">
                  <a:lumMod val="65000"/>
                  <a:lumOff val="35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Elbow Connector 40"/>
            <p:cNvCxnSpPr>
              <a:stCxn id="19" idx="3"/>
              <a:endCxn id="24" idx="0"/>
            </p:cNvCxnSpPr>
            <p:nvPr/>
          </p:nvCxnSpPr>
          <p:spPr>
            <a:xfrm>
              <a:off x="6750790" y="4068165"/>
              <a:ext cx="1002549" cy="384144"/>
            </a:xfrm>
            <a:prstGeom prst="bentConnector2">
              <a:avLst/>
            </a:prstGeom>
            <a:ln w="31750">
              <a:solidFill>
                <a:schemeClr val="tx1">
                  <a:lumMod val="65000"/>
                  <a:lumOff val="35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Elbow Connector 41"/>
            <p:cNvCxnSpPr>
              <a:stCxn id="25" idx="2"/>
              <a:endCxn id="27" idx="2"/>
            </p:cNvCxnSpPr>
            <p:nvPr/>
          </p:nvCxnSpPr>
          <p:spPr>
            <a:xfrm rot="5400000">
              <a:off x="5758365" y="4320907"/>
              <a:ext cx="584153" cy="3405796"/>
            </a:xfrm>
            <a:prstGeom prst="bentConnector3">
              <a:avLst>
                <a:gd name="adj1" fmla="val 139139"/>
              </a:avLst>
            </a:prstGeom>
            <a:ln w="31750">
              <a:solidFill>
                <a:schemeClr val="tx1">
                  <a:lumMod val="65000"/>
                  <a:lumOff val="35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Elbow Connector 72"/>
            <p:cNvCxnSpPr/>
            <p:nvPr/>
          </p:nvCxnSpPr>
          <p:spPr bwMode="auto">
            <a:xfrm rot="16200000" flipH="1">
              <a:off x="2603957" y="4350410"/>
              <a:ext cx="1652454" cy="1580046"/>
            </a:xfrm>
            <a:prstGeom prst="bentConnector3">
              <a:avLst>
                <a:gd name="adj1" fmla="val 70459"/>
              </a:avLst>
            </a:prstGeom>
            <a:ln w="31750">
              <a:solidFill>
                <a:schemeClr val="bg1">
                  <a:lumMod val="50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Rectangle 44"/>
            <p:cNvSpPr/>
            <p:nvPr/>
          </p:nvSpPr>
          <p:spPr>
            <a:xfrm>
              <a:off x="4537650" y="1212484"/>
              <a:ext cx="1413253" cy="349222"/>
            </a:xfrm>
            <a:prstGeom prst="rect">
              <a:avLst/>
            </a:prstGeom>
            <a:solidFill>
              <a:srgbClr val="9EC4C4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08000" rIns="36000" bIns="108000" anchor="ctr"/>
            <a:lstStyle/>
            <a:p>
              <a:pPr algn="ctr">
                <a:defRPr/>
              </a:pPr>
              <a:r>
                <a:rPr lang="bg-BG" sz="1400" b="1" dirty="0">
                  <a:solidFill>
                    <a:schemeClr val="tx1"/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ЗРР</a:t>
              </a: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3640916" y="3780850"/>
              <a:ext cx="1415047" cy="574628"/>
            </a:xfrm>
            <a:prstGeom prst="rect">
              <a:avLst/>
            </a:prstGeom>
            <a:solidFill>
              <a:srgbClr val="B01513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08000" rIns="36000" bIns="108000" anchor="ctr"/>
            <a:lstStyle/>
            <a:p>
              <a:pPr algn="ctr">
                <a:defRPr/>
              </a:pPr>
              <a:r>
                <a:rPr lang="bg-BG" sz="1000" dirty="0">
                  <a:solidFill>
                    <a:schemeClr val="bg1"/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ОБЛАСТНИ СТРАТЕГИИ ЗА РАЗВИТИЕ – ниво 3</a:t>
              </a:r>
            </a:p>
          </p:txBody>
        </p:sp>
        <p:cxnSp>
          <p:nvCxnSpPr>
            <p:cNvPr id="47" name="Straight Arrow Connector 46"/>
            <p:cNvCxnSpPr>
              <a:stCxn id="46" idx="2"/>
              <a:endCxn id="23" idx="0"/>
            </p:cNvCxnSpPr>
            <p:nvPr/>
          </p:nvCxnSpPr>
          <p:spPr>
            <a:xfrm>
              <a:off x="4347543" y="4355479"/>
              <a:ext cx="0" cy="101592"/>
            </a:xfrm>
            <a:prstGeom prst="straightConnector1">
              <a:avLst/>
            </a:prstGeom>
            <a:ln w="31750">
              <a:solidFill>
                <a:schemeClr val="tx1">
                  <a:lumMod val="65000"/>
                  <a:lumOff val="35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Rectangle 47"/>
            <p:cNvSpPr/>
            <p:nvPr/>
          </p:nvSpPr>
          <p:spPr>
            <a:xfrm>
              <a:off x="8741539" y="4571361"/>
              <a:ext cx="1415047" cy="349222"/>
            </a:xfrm>
            <a:prstGeom prst="rect">
              <a:avLst/>
            </a:prstGeom>
            <a:solidFill>
              <a:srgbClr val="A5CDB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08000" rIns="36000" bIns="108000" anchor="ctr"/>
            <a:lstStyle/>
            <a:p>
              <a:pPr algn="ctr">
                <a:defRPr/>
              </a:pPr>
              <a:r>
                <a:rPr lang="bg-BG" sz="1100" dirty="0">
                  <a:solidFill>
                    <a:schemeClr val="tx1"/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Екологична оценка</a:t>
              </a: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8741539" y="5268217"/>
              <a:ext cx="1415047" cy="349222"/>
            </a:xfrm>
            <a:prstGeom prst="rect">
              <a:avLst/>
            </a:prstGeom>
            <a:solidFill>
              <a:srgbClr val="A5CDB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08000" rIns="36000" bIns="108000" anchor="ctr"/>
            <a:lstStyle/>
            <a:p>
              <a:pPr algn="ctr">
                <a:defRPr/>
              </a:pPr>
              <a:r>
                <a:rPr lang="bg-BG" sz="1050" dirty="0">
                  <a:solidFill>
                    <a:schemeClr val="tx1"/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Оценка за съвместимост</a:t>
              </a: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8739746" y="5965073"/>
              <a:ext cx="1415046" cy="349222"/>
            </a:xfrm>
            <a:prstGeom prst="rect">
              <a:avLst/>
            </a:prstGeom>
            <a:solidFill>
              <a:srgbClr val="A5CDB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08000" rIns="36000" bIns="108000" anchor="ctr"/>
            <a:lstStyle/>
            <a:p>
              <a:pPr algn="ctr">
                <a:defRPr/>
              </a:pPr>
              <a:r>
                <a:rPr lang="bg-BG" sz="1200" dirty="0">
                  <a:solidFill>
                    <a:schemeClr val="tx1"/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ОВОС</a:t>
              </a: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8739746" y="1209309"/>
              <a:ext cx="1415046" cy="349222"/>
            </a:xfrm>
            <a:prstGeom prst="rect">
              <a:avLst/>
            </a:prstGeom>
            <a:solidFill>
              <a:srgbClr val="9EC4C4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08000" rIns="36000" bIns="108000" anchor="ctr"/>
            <a:lstStyle/>
            <a:p>
              <a:pPr algn="ctr">
                <a:defRPr/>
              </a:pPr>
              <a:r>
                <a:rPr lang="bg-BG" sz="1400" b="1" dirty="0">
                  <a:solidFill>
                    <a:schemeClr val="tx1"/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ЗООС, ЗБР</a:t>
              </a:r>
            </a:p>
          </p:txBody>
        </p:sp>
        <p:cxnSp>
          <p:nvCxnSpPr>
            <p:cNvPr id="52" name="Straight Arrow Connector 51"/>
            <p:cNvCxnSpPr>
              <a:stCxn id="45" idx="2"/>
            </p:cNvCxnSpPr>
            <p:nvPr/>
          </p:nvCxnSpPr>
          <p:spPr>
            <a:xfrm flipH="1">
              <a:off x="5240690" y="1561706"/>
              <a:ext cx="3587" cy="395256"/>
            </a:xfrm>
            <a:prstGeom prst="straightConnector1">
              <a:avLst/>
            </a:prstGeom>
            <a:ln w="31750">
              <a:solidFill>
                <a:schemeClr val="tx1">
                  <a:lumMod val="65000"/>
                  <a:lumOff val="35000"/>
                </a:schemeClr>
              </a:solidFill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Arrow Connector 52"/>
            <p:cNvCxnSpPr>
              <a:stCxn id="45" idx="3"/>
              <a:endCxn id="71" idx="1"/>
            </p:cNvCxnSpPr>
            <p:nvPr/>
          </p:nvCxnSpPr>
          <p:spPr>
            <a:xfrm flipV="1">
              <a:off x="5950903" y="1379159"/>
              <a:ext cx="1094015" cy="7936"/>
            </a:xfrm>
            <a:prstGeom prst="straightConnector1">
              <a:avLst/>
            </a:prstGeom>
            <a:ln w="31750">
              <a:solidFill>
                <a:schemeClr val="tx1">
                  <a:lumMod val="65000"/>
                  <a:lumOff val="35000"/>
                </a:schemeClr>
              </a:solidFill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4" name="Group 53"/>
            <p:cNvGrpSpPr/>
            <p:nvPr/>
          </p:nvGrpSpPr>
          <p:grpSpPr>
            <a:xfrm>
              <a:off x="7044164" y="1204973"/>
              <a:ext cx="1414599" cy="3177513"/>
              <a:chOff x="7044164" y="1204973"/>
              <a:chExt cx="1414599" cy="3177513"/>
            </a:xfrm>
            <a:solidFill>
              <a:srgbClr val="9EC4C4"/>
            </a:solidFill>
          </p:grpSpPr>
          <p:cxnSp>
            <p:nvCxnSpPr>
              <p:cNvPr id="70" name="Straight Arrow Connector 69"/>
              <p:cNvCxnSpPr/>
              <p:nvPr/>
            </p:nvCxnSpPr>
            <p:spPr>
              <a:xfrm>
                <a:off x="7751464" y="1484784"/>
                <a:ext cx="1438" cy="2897702"/>
              </a:xfrm>
              <a:prstGeom prst="straightConnector1">
                <a:avLst/>
              </a:prstGeom>
              <a:grpFill/>
              <a:ln w="31750">
                <a:solidFill>
                  <a:schemeClr val="tx1">
                    <a:lumMod val="65000"/>
                    <a:lumOff val="35000"/>
                  </a:schemeClr>
                </a:solidFill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1" name="Rectangle 70"/>
              <p:cNvSpPr/>
              <p:nvPr/>
            </p:nvSpPr>
            <p:spPr>
              <a:xfrm>
                <a:off x="7044164" y="1204973"/>
                <a:ext cx="1414599" cy="3492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108000" rIns="36000" bIns="108000" anchor="ctr"/>
              <a:lstStyle/>
              <a:p>
                <a:pPr algn="ctr">
                  <a:defRPr/>
                </a:pPr>
                <a:r>
                  <a:rPr lang="bg-BG" sz="1400" b="1" dirty="0">
                    <a:solidFill>
                      <a:schemeClr val="tx1"/>
                    </a:solidFill>
                    <a:latin typeface="Arial Narrow" panose="020B0606020202030204" pitchFamily="34" charset="0"/>
                    <a:cs typeface="Arial" panose="020B0604020202020204" pitchFamily="34" charset="0"/>
                  </a:rPr>
                  <a:t>ЗУТ</a:t>
                </a:r>
              </a:p>
            </p:txBody>
          </p:sp>
        </p:grpSp>
        <p:cxnSp>
          <p:nvCxnSpPr>
            <p:cNvPr id="55" name="Straight Arrow Connector 54"/>
            <p:cNvCxnSpPr>
              <a:stCxn id="25" idx="3"/>
              <a:endCxn id="49" idx="1"/>
            </p:cNvCxnSpPr>
            <p:nvPr/>
          </p:nvCxnSpPr>
          <p:spPr>
            <a:xfrm flipV="1">
              <a:off x="8459965" y="5442828"/>
              <a:ext cx="281574" cy="1587"/>
            </a:xfrm>
            <a:prstGeom prst="straightConnector1">
              <a:avLst/>
            </a:prstGeom>
            <a:ln w="31750">
              <a:solidFill>
                <a:schemeClr val="tx1">
                  <a:lumMod val="65000"/>
                  <a:lumOff val="35000"/>
                </a:schemeClr>
              </a:solidFill>
              <a:headEnd type="triangl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Arrow Connector 55"/>
            <p:cNvCxnSpPr>
              <a:stCxn id="24" idx="3"/>
              <a:endCxn id="48" idx="1"/>
            </p:cNvCxnSpPr>
            <p:nvPr/>
          </p:nvCxnSpPr>
          <p:spPr>
            <a:xfrm>
              <a:off x="8459965" y="4738036"/>
              <a:ext cx="281574" cy="7936"/>
            </a:xfrm>
            <a:prstGeom prst="straightConnector1">
              <a:avLst/>
            </a:prstGeom>
            <a:ln w="31750">
              <a:solidFill>
                <a:schemeClr val="tx1">
                  <a:lumMod val="65000"/>
                  <a:lumOff val="35000"/>
                </a:schemeClr>
              </a:solidFill>
              <a:headEnd type="triangl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Rectangle 56"/>
            <p:cNvSpPr/>
            <p:nvPr/>
          </p:nvSpPr>
          <p:spPr>
            <a:xfrm>
              <a:off x="1933535" y="3083995"/>
              <a:ext cx="1415047" cy="573040"/>
            </a:xfrm>
            <a:prstGeom prst="rect">
              <a:avLst/>
            </a:prstGeom>
            <a:solidFill>
              <a:srgbClr val="5F9C9D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08000" rIns="36000" bIns="108000" anchor="ctr"/>
            <a:lstStyle/>
            <a:p>
              <a:pPr algn="ctr">
                <a:defRPr/>
              </a:pPr>
              <a:r>
                <a:rPr lang="bg-BG" sz="1000" dirty="0">
                  <a:solidFill>
                    <a:schemeClr val="bg1"/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ОПЕРАТИВНИ ПРОГРАМИ</a:t>
              </a: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1933535" y="2382377"/>
              <a:ext cx="1415047" cy="573040"/>
            </a:xfrm>
            <a:prstGeom prst="rect">
              <a:avLst/>
            </a:prstGeom>
            <a:solidFill>
              <a:srgbClr val="5F9C9D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08000" rIns="36000" bIns="108000" anchor="ctr"/>
            <a:lstStyle/>
            <a:p>
              <a:pPr algn="ctr">
                <a:defRPr/>
              </a:pPr>
              <a:r>
                <a:rPr lang="bg-BG" sz="1000" dirty="0">
                  <a:solidFill>
                    <a:schemeClr val="bg1"/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ДОГОВОР ЗА ПАРТНЬОРСТВО </a:t>
              </a:r>
              <a:endParaRPr lang="en-US" sz="1000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endParaRPr>
            </a:p>
            <a:p>
              <a:pPr algn="ctr">
                <a:defRPr/>
              </a:pPr>
              <a:r>
                <a:rPr lang="bg-BG" sz="1000" dirty="0">
                  <a:solidFill>
                    <a:schemeClr val="bg1"/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2014</a:t>
              </a:r>
              <a:r>
                <a:rPr lang="en-US" sz="1000" dirty="0">
                  <a:solidFill>
                    <a:schemeClr val="bg1"/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 </a:t>
              </a:r>
              <a:r>
                <a:rPr lang="bg-BG" sz="1000" dirty="0">
                  <a:solidFill>
                    <a:schemeClr val="bg1"/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-</a:t>
              </a:r>
              <a:r>
                <a:rPr lang="en-US" sz="1000" dirty="0">
                  <a:solidFill>
                    <a:schemeClr val="bg1"/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 </a:t>
              </a:r>
              <a:r>
                <a:rPr lang="bg-BG" sz="1000" dirty="0">
                  <a:solidFill>
                    <a:schemeClr val="bg1"/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2020</a:t>
              </a: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1933535" y="980728"/>
              <a:ext cx="1413253" cy="573041"/>
            </a:xfrm>
            <a:prstGeom prst="rect">
              <a:avLst/>
            </a:prstGeom>
            <a:solidFill>
              <a:srgbClr val="5F9C9D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08000" rIns="36000" bIns="108000" anchor="ctr"/>
            <a:lstStyle/>
            <a:p>
              <a:pPr algn="ctr">
                <a:defRPr/>
              </a:pPr>
              <a:r>
                <a:rPr lang="bg-BG" sz="1000" dirty="0">
                  <a:solidFill>
                    <a:schemeClr val="bg1"/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НАЦИОНАЛНА ПРОГРАМА ЗА РЕФОРМИ 2011-</a:t>
              </a:r>
              <a:r>
                <a:rPr lang="en-US" sz="1000" dirty="0">
                  <a:solidFill>
                    <a:schemeClr val="bg1"/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 </a:t>
              </a:r>
              <a:r>
                <a:rPr lang="bg-BG" sz="1000" dirty="0">
                  <a:solidFill>
                    <a:schemeClr val="bg1"/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2015</a:t>
              </a: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1935329" y="3780850"/>
              <a:ext cx="1415046" cy="574628"/>
            </a:xfrm>
            <a:prstGeom prst="rect">
              <a:avLst/>
            </a:prstGeom>
            <a:solidFill>
              <a:srgbClr val="5F9C9D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08000" rIns="36000" bIns="108000" anchor="ctr"/>
            <a:lstStyle/>
            <a:p>
              <a:pPr algn="ctr">
                <a:defRPr/>
              </a:pPr>
              <a:r>
                <a:rPr lang="bg-BG" sz="1000" dirty="0">
                  <a:solidFill>
                    <a:schemeClr val="bg1"/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СЕКТОРНИ СТРАТЕГИИ</a:t>
              </a: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1933535" y="1682346"/>
              <a:ext cx="1415047" cy="573041"/>
            </a:xfrm>
            <a:prstGeom prst="rect">
              <a:avLst/>
            </a:prstGeom>
            <a:solidFill>
              <a:srgbClr val="5F9C9D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08000" rIns="36000" bIns="108000" anchor="ctr"/>
            <a:lstStyle/>
            <a:p>
              <a:pPr algn="ctr">
                <a:defRPr/>
              </a:pPr>
              <a:r>
                <a:rPr lang="bg-BG" sz="1000" dirty="0">
                  <a:solidFill>
                    <a:schemeClr val="bg1"/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НАЦИОНАЛНА ПРОГРАМА ЗА РАЗВИТИЕ НА БЪЛГАРИЯ 2020</a:t>
              </a:r>
            </a:p>
          </p:txBody>
        </p:sp>
        <p:cxnSp>
          <p:nvCxnSpPr>
            <p:cNvPr id="62" name="Straight Arrow Connector 61"/>
            <p:cNvCxnSpPr>
              <a:stCxn id="48" idx="2"/>
              <a:endCxn id="49" idx="0"/>
            </p:cNvCxnSpPr>
            <p:nvPr/>
          </p:nvCxnSpPr>
          <p:spPr>
            <a:xfrm>
              <a:off x="9449960" y="4920583"/>
              <a:ext cx="0" cy="347635"/>
            </a:xfrm>
            <a:prstGeom prst="straightConnector1">
              <a:avLst/>
            </a:prstGeom>
            <a:ln w="31750">
              <a:solidFill>
                <a:schemeClr val="tx1">
                  <a:lumMod val="65000"/>
                  <a:lumOff val="35000"/>
                </a:schemeClr>
              </a:solidFill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Arrow Connector 62"/>
            <p:cNvCxnSpPr>
              <a:endCxn id="50" idx="0"/>
            </p:cNvCxnSpPr>
            <p:nvPr/>
          </p:nvCxnSpPr>
          <p:spPr>
            <a:xfrm>
              <a:off x="9448166" y="5617439"/>
              <a:ext cx="0" cy="347634"/>
            </a:xfrm>
            <a:prstGeom prst="straightConnector1">
              <a:avLst/>
            </a:prstGeom>
            <a:ln w="31750">
              <a:solidFill>
                <a:schemeClr val="tx1">
                  <a:lumMod val="65000"/>
                  <a:lumOff val="35000"/>
                </a:schemeClr>
              </a:solidFill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Elbow Connector 63"/>
            <p:cNvCxnSpPr>
              <a:stCxn id="50" idx="2"/>
              <a:endCxn id="27" idx="2"/>
            </p:cNvCxnSpPr>
            <p:nvPr/>
          </p:nvCxnSpPr>
          <p:spPr>
            <a:xfrm rot="5400000">
              <a:off x="6828909" y="3705592"/>
              <a:ext cx="1588" cy="5218992"/>
            </a:xfrm>
            <a:prstGeom prst="bentConnector3">
              <a:avLst>
                <a:gd name="adj1" fmla="val 29014689"/>
              </a:avLst>
            </a:prstGeom>
            <a:ln w="31750">
              <a:solidFill>
                <a:schemeClr val="bg1">
                  <a:lumMod val="50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5" name="Group 203"/>
            <p:cNvGrpSpPr>
              <a:grpSpLocks/>
            </p:cNvGrpSpPr>
            <p:nvPr/>
          </p:nvGrpSpPr>
          <p:grpSpPr bwMode="auto">
            <a:xfrm>
              <a:off x="4623867" y="5614264"/>
              <a:ext cx="4731039" cy="201596"/>
              <a:chOff x="4623867" y="5614264"/>
              <a:chExt cx="4731039" cy="201596"/>
            </a:xfrm>
          </p:grpSpPr>
          <p:cxnSp>
            <p:nvCxnSpPr>
              <p:cNvPr id="67" name="Straight Arrow Connector 66"/>
              <p:cNvCxnSpPr/>
              <p:nvPr/>
            </p:nvCxnSpPr>
            <p:spPr>
              <a:xfrm>
                <a:off x="9342352" y="5614264"/>
                <a:ext cx="0" cy="201596"/>
              </a:xfrm>
              <a:prstGeom prst="straightConnector1">
                <a:avLst/>
              </a:prstGeom>
              <a:ln w="31750">
                <a:solidFill>
                  <a:schemeClr val="bg1">
                    <a:lumMod val="50000"/>
                  </a:schemeClr>
                </a:solidFill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Arrow Connector 67"/>
              <p:cNvCxnSpPr/>
              <p:nvPr/>
            </p:nvCxnSpPr>
            <p:spPr>
              <a:xfrm flipH="1">
                <a:off x="4623867" y="5804749"/>
                <a:ext cx="4731039" cy="11111"/>
              </a:xfrm>
              <a:prstGeom prst="straightConnector1">
                <a:avLst/>
              </a:prstGeom>
              <a:ln w="31750">
                <a:solidFill>
                  <a:schemeClr val="bg1">
                    <a:lumMod val="50000"/>
                  </a:schemeClr>
                </a:solidFill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6" name="Straight Arrow Connector 65"/>
            <p:cNvCxnSpPr>
              <a:stCxn id="71" idx="3"/>
              <a:endCxn id="51" idx="1"/>
            </p:cNvCxnSpPr>
            <p:nvPr/>
          </p:nvCxnSpPr>
          <p:spPr>
            <a:xfrm>
              <a:off x="8458171" y="1379159"/>
              <a:ext cx="281575" cy="4762"/>
            </a:xfrm>
            <a:prstGeom prst="straightConnector1">
              <a:avLst/>
            </a:prstGeom>
            <a:ln w="31750">
              <a:solidFill>
                <a:schemeClr val="tx1">
                  <a:lumMod val="65000"/>
                  <a:lumOff val="35000"/>
                </a:schemeClr>
              </a:solidFill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4" name="Rectangle 83"/>
          <p:cNvSpPr/>
          <p:nvPr/>
        </p:nvSpPr>
        <p:spPr bwMode="auto">
          <a:xfrm>
            <a:off x="4531779" y="4911186"/>
            <a:ext cx="1252537" cy="350838"/>
          </a:xfrm>
          <a:prstGeom prst="rect">
            <a:avLst/>
          </a:prstGeom>
          <a:solidFill>
            <a:srgbClr val="B01513"/>
          </a:solidFill>
          <a:ln w="3810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/>
          <a:p>
            <a:pPr algn="ctr"/>
            <a:r>
              <a:rPr lang="bg-BG" sz="1000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ИПГВР</a:t>
            </a:r>
          </a:p>
        </p:txBody>
      </p:sp>
      <p:cxnSp>
        <p:nvCxnSpPr>
          <p:cNvPr id="87" name="Straight Arrow Connector 86"/>
          <p:cNvCxnSpPr>
            <a:endCxn id="84" idx="1"/>
          </p:cNvCxnSpPr>
          <p:nvPr/>
        </p:nvCxnSpPr>
        <p:spPr>
          <a:xfrm>
            <a:off x="3623728" y="5086605"/>
            <a:ext cx="908051" cy="0"/>
          </a:xfrm>
          <a:prstGeom prst="straightConnector1">
            <a:avLst/>
          </a:prstGeom>
          <a:ln w="31750">
            <a:solidFill>
              <a:schemeClr val="bg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Arrow Connector 100"/>
          <p:cNvCxnSpPr/>
          <p:nvPr/>
        </p:nvCxnSpPr>
        <p:spPr>
          <a:xfrm flipH="1" flipV="1">
            <a:off x="5404582" y="5239578"/>
            <a:ext cx="15167" cy="402938"/>
          </a:xfrm>
          <a:prstGeom prst="straightConnector1">
            <a:avLst/>
          </a:prstGeom>
          <a:ln w="31750">
            <a:solidFill>
              <a:schemeClr val="bg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Arrow Connector 105"/>
          <p:cNvCxnSpPr/>
          <p:nvPr/>
        </p:nvCxnSpPr>
        <p:spPr bwMode="auto">
          <a:xfrm>
            <a:off x="5174211" y="4863054"/>
            <a:ext cx="0" cy="101600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>
            <a:stCxn id="48" idx="0"/>
            <a:endCxn id="51" idx="2"/>
          </p:cNvCxnSpPr>
          <p:nvPr/>
        </p:nvCxnSpPr>
        <p:spPr>
          <a:xfrm flipH="1" flipV="1">
            <a:off x="9665249" y="1395954"/>
            <a:ext cx="1587" cy="3013075"/>
          </a:xfrm>
          <a:prstGeom prst="line">
            <a:avLst/>
          </a:prstGeom>
          <a:grpFill/>
          <a:ln w="31750">
            <a:solidFill>
              <a:schemeClr val="tx1">
                <a:lumMod val="65000"/>
                <a:lumOff val="35000"/>
              </a:schemeClr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/>
          <p:cNvCxnSpPr>
            <a:stCxn id="18" idx="3"/>
          </p:cNvCxnSpPr>
          <p:nvPr/>
        </p:nvCxnSpPr>
        <p:spPr>
          <a:xfrm>
            <a:off x="7278442" y="3197767"/>
            <a:ext cx="2386807" cy="9525"/>
          </a:xfrm>
          <a:prstGeom prst="line">
            <a:avLst/>
          </a:prstGeom>
          <a:grpFill/>
          <a:ln w="31750">
            <a:solidFill>
              <a:schemeClr val="tx1">
                <a:lumMod val="65000"/>
                <a:lumOff val="35000"/>
              </a:schemeClr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153" y="53557"/>
            <a:ext cx="6120914" cy="786452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3200" y="77943"/>
            <a:ext cx="6127011" cy="737680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94764" y="58353"/>
            <a:ext cx="5406569" cy="737680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768925"/>
            <a:ext cx="12211346" cy="36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982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927225" y="6207125"/>
            <a:ext cx="68214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en-US" sz="1800" dirty="0">
                <a:latin typeface="Verdana" panose="020B0604030504040204" pitchFamily="34" charset="0"/>
              </a:rPr>
              <a:t>Национален </a:t>
            </a:r>
            <a:r>
              <a:rPr lang="ru-RU" altLang="en-US" sz="1800" dirty="0" err="1">
                <a:latin typeface="Verdana" panose="020B0604030504040204" pitchFamily="34" charset="0"/>
              </a:rPr>
              <a:t>център</a:t>
            </a:r>
            <a:r>
              <a:rPr lang="ru-RU" altLang="en-US" sz="1800" dirty="0">
                <a:latin typeface="Verdana" panose="020B0604030504040204" pitchFamily="34" charset="0"/>
              </a:rPr>
              <a:t> за </a:t>
            </a:r>
            <a:r>
              <a:rPr lang="ru-RU" altLang="en-US" sz="1800" dirty="0" err="1">
                <a:latin typeface="Verdana" panose="020B0604030504040204" pitchFamily="34" charset="0"/>
              </a:rPr>
              <a:t>териториално</a:t>
            </a:r>
            <a:r>
              <a:rPr lang="ru-RU" altLang="en-US" sz="1800" dirty="0">
                <a:latin typeface="Verdana" panose="020B0604030504040204" pitchFamily="34" charset="0"/>
              </a:rPr>
              <a:t> развитие ЕАД</a:t>
            </a:r>
            <a:endParaRPr lang="bg-BG" altLang="en-US" sz="1800" dirty="0">
              <a:latin typeface="Verdana" panose="020B060403050404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1182" y="34195"/>
            <a:ext cx="8671284" cy="600148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6869" y="6105532"/>
            <a:ext cx="780356" cy="573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8720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163" y="882649"/>
            <a:ext cx="10732954" cy="446618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Основни моменти в </a:t>
            </a:r>
            <a:r>
              <a:rPr lang="ru-RU" sz="36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РСПР</a:t>
            </a:r>
            <a:endParaRPr lang="en-CA" sz="36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idx="1"/>
          </p:nvPr>
        </p:nvSpPr>
        <p:spPr>
          <a:xfrm>
            <a:off x="561961" y="1365194"/>
            <a:ext cx="11138971" cy="5062223"/>
          </a:xfrm>
        </p:spPr>
        <p:txBody>
          <a:bodyPr>
            <a:normAutofit fontScale="92500"/>
          </a:bodyPr>
          <a:lstStyle/>
          <a:p>
            <a:pPr>
              <a:lnSpc>
                <a:spcPct val="100000"/>
              </a:lnSpc>
              <a:spcBef>
                <a:spcPts val="200"/>
              </a:spcBef>
            </a:pP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фактори,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влияещи върху развитието на района, в т.ч. геополитически, икономически, социални, културни, екологични и др.;</a:t>
            </a:r>
          </a:p>
          <a:p>
            <a:pPr>
              <a:lnSpc>
                <a:spcPct val="100000"/>
              </a:lnSpc>
              <a:spcBef>
                <a:spcPts val="200"/>
              </a:spcBef>
            </a:pP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разположение 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връзки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на района,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 т.ч/ общи локализационни характеристики, съставни административни и териториални единици, сравнителен анализ спрямо районите от ниво 2 в страната и в ЕС;</a:t>
            </a:r>
          </a:p>
          <a:p>
            <a:pPr>
              <a:lnSpc>
                <a:spcPct val="100000"/>
              </a:lnSpc>
              <a:spcBef>
                <a:spcPts val="200"/>
              </a:spcBef>
            </a:pP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природни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условия и ресурси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и състоянието на околната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среда</a:t>
            </a:r>
            <a:r>
              <a:rPr lang="bg-BG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200"/>
              </a:spcBef>
            </a:pP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социално-икономически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условия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, в т.ч. обща характеристика, състояние, проблеми, тенденции, сравнение с други райони от ниво 2 в страната и в ЕС;</a:t>
            </a:r>
          </a:p>
          <a:p>
            <a:pPr>
              <a:lnSpc>
                <a:spcPct val="100000"/>
              </a:lnSpc>
              <a:spcBef>
                <a:spcPts val="200"/>
              </a:spcBef>
            </a:pP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териториална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структура на района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- територии е висока степен на урбанизация (централни), слабо урбанизирани селски територии (периферни), с наличие на изявен градски център и без изявен градски център;</a:t>
            </a:r>
          </a:p>
          <a:p>
            <a:pPr>
              <a:lnSpc>
                <a:spcPct val="100000"/>
              </a:lnSpc>
              <a:spcBef>
                <a:spcPts val="200"/>
              </a:spcBef>
            </a:pP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функционално-йерархична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структура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на мрежата от градове-центрове в района, вкл. центрове на общини и селищни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образувания;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200"/>
              </a:spcBef>
            </a:pP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CA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0" y="5940997"/>
            <a:ext cx="121920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761068" y="6080396"/>
            <a:ext cx="89979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Национален център за </a:t>
            </a:r>
            <a:r>
              <a:rPr lang="bg-BG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териториално</a:t>
            </a:r>
            <a:r>
              <a:rPr lang="en-US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bg-BG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развитие </a:t>
            </a:r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ЕАД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61" y="63559"/>
            <a:ext cx="6121619" cy="7831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6498" y="130731"/>
            <a:ext cx="6121619" cy="73614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76267" y="92118"/>
            <a:ext cx="5770940" cy="73431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846070"/>
            <a:ext cx="12211346" cy="3657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4430" y="6080396"/>
            <a:ext cx="780356" cy="573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3858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163" y="882649"/>
            <a:ext cx="10732954" cy="446618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Основни моменти в </a:t>
            </a:r>
            <a:r>
              <a:rPr lang="ru-RU" sz="36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РСПР </a:t>
            </a:r>
            <a:r>
              <a:rPr lang="en-US" sz="3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[2]</a:t>
            </a:r>
            <a:endParaRPr lang="en-CA" sz="3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idx="1"/>
          </p:nvPr>
        </p:nvSpPr>
        <p:spPr>
          <a:xfrm>
            <a:off x="561961" y="1214852"/>
            <a:ext cx="11138971" cy="5212565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  <a:spcBef>
                <a:spcPts val="200"/>
              </a:spcBef>
            </a:pP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агломерационни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образувания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и техните зони на влияние и градско-селските връзки;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оси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на урбанистично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развитие;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200"/>
              </a:spcBef>
            </a:pP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транспортни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направления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други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инфраструктурни мрежи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и съоръжения с национално и регионално значение,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вкл. връзки със съседни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региони в страната и с региони в съседни на България държави;</a:t>
            </a:r>
          </a:p>
          <a:p>
            <a:pPr>
              <a:lnSpc>
                <a:spcPct val="100000"/>
              </a:lnSpc>
              <a:spcBef>
                <a:spcPts val="200"/>
              </a:spcBef>
            </a:pP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индустриални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и бизнес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зони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 зони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за туризъм и отдих,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за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транспортни и логистични дейности;</a:t>
            </a:r>
          </a:p>
          <a:p>
            <a:pPr>
              <a:lnSpc>
                <a:spcPct val="100000"/>
              </a:lnSpc>
              <a:spcBef>
                <a:spcPts val="200"/>
              </a:spcBef>
            </a:pP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територии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със специфични характеристики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и проблеми (централни и периферни територии, селски, планински, гранични, крайбрежни и др.); териториите в риск (демографски, икономически, социален);</a:t>
            </a:r>
          </a:p>
          <a:p>
            <a:pPr>
              <a:lnSpc>
                <a:spcPct val="100000"/>
              </a:lnSpc>
              <a:spcBef>
                <a:spcPts val="200"/>
              </a:spcBef>
            </a:pP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защитени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територии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по смисъла на Закона за защитените територии, и защитените зони по смисъла на Закона за биологичното разнообразие;</a:t>
            </a:r>
          </a:p>
          <a:p>
            <a:pPr>
              <a:lnSpc>
                <a:spcPct val="100000"/>
              </a:lnSpc>
              <a:spcBef>
                <a:spcPts val="200"/>
              </a:spcBef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територии,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наситени с важни за страната и района недвижими културни ценности, културните ландшафти и коридори, потенциал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за използване; </a:t>
            </a:r>
          </a:p>
          <a:p>
            <a:pPr>
              <a:spcBef>
                <a:spcPts val="200"/>
              </a:spcBef>
            </a:pP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CA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0" y="5940997"/>
            <a:ext cx="121920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761068" y="6080396"/>
            <a:ext cx="89979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Национален център за </a:t>
            </a:r>
            <a:r>
              <a:rPr lang="bg-BG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териториално</a:t>
            </a:r>
            <a:r>
              <a:rPr lang="en-US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bg-BG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развитие </a:t>
            </a:r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ЕАД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61" y="63559"/>
            <a:ext cx="6121619" cy="7831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6498" y="130731"/>
            <a:ext cx="6121619" cy="73614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76267" y="92118"/>
            <a:ext cx="5770940" cy="73431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846070"/>
            <a:ext cx="12211346" cy="3657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4430" y="6080396"/>
            <a:ext cx="780356" cy="573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7296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163" y="882649"/>
            <a:ext cx="10515600" cy="1013082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Разработване </a:t>
            </a:r>
            <a:r>
              <a:rPr lang="ru-RU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 стратегическата част на РСПР</a:t>
            </a:r>
            <a:endParaRPr lang="en-CA" sz="36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idx="1"/>
          </p:nvPr>
        </p:nvSpPr>
        <p:spPr>
          <a:xfrm>
            <a:off x="561961" y="1895731"/>
            <a:ext cx="11138971" cy="5212565"/>
          </a:xfrm>
        </p:spPr>
        <p:txBody>
          <a:bodyPr>
            <a:normAutofit/>
          </a:bodyPr>
          <a:lstStyle/>
          <a:p>
            <a:pPr>
              <a:spcBef>
                <a:spcPts val="200"/>
              </a:spcBef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Определяне на окончателен проект на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Визия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и свързаните с нея конкретни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стратегически цели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за пространствено развитие на района, вкл. цели за Интегрирано градското развитие и възстановяване;	.</a:t>
            </a:r>
          </a:p>
          <a:p>
            <a:pPr>
              <a:spcBef>
                <a:spcPts val="200"/>
              </a:spcBef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Разработване на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концептуални (индикативни) целеви модели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за пространствено развитие, на основните компоненти на пространството на района, нормативно определени в чл. 7в на ЗРР,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вкл.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разглеждане на алтернативни сценарии;</a:t>
            </a:r>
          </a:p>
          <a:p>
            <a:pPr>
              <a:spcBef>
                <a:spcPts val="200"/>
              </a:spcBef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Интегриран синтезен модел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за пространствено развитие;</a:t>
            </a:r>
          </a:p>
          <a:p>
            <a:pPr>
              <a:spcBef>
                <a:spcPts val="200"/>
              </a:spcBef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Мерки и дейности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за адаптиране към климатичните промени и за намаляване на риска от природни бедствия</a:t>
            </a:r>
          </a:p>
          <a:p>
            <a:pPr>
              <a:spcBef>
                <a:spcPts val="200"/>
              </a:spcBef>
            </a:pP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Целеви индикатори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за пространствено развитие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, пряко свързани с определените визия и стратегически цели.</a:t>
            </a:r>
            <a:endParaRPr lang="bg-BG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CA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0" y="5940997"/>
            <a:ext cx="121920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761068" y="6080396"/>
            <a:ext cx="89979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Национален център за </a:t>
            </a:r>
            <a:r>
              <a:rPr lang="bg-BG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териториално</a:t>
            </a:r>
            <a:r>
              <a:rPr lang="en-US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bg-BG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развитие </a:t>
            </a:r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ЕАД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61" y="63559"/>
            <a:ext cx="6121619" cy="7831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6498" y="130731"/>
            <a:ext cx="6121619" cy="73614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76267" y="92118"/>
            <a:ext cx="5770940" cy="73431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846070"/>
            <a:ext cx="12211346" cy="3657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4430" y="6080396"/>
            <a:ext cx="780356" cy="573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9822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430" y="1349118"/>
            <a:ext cx="10515600" cy="1013082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Покана за семинар</a:t>
            </a:r>
            <a:br>
              <a:rPr lang="ru-RU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Вашите идеи за развитие на районите</a:t>
            </a:r>
            <a:endParaRPr lang="en-CA" sz="44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idx="1"/>
          </p:nvPr>
        </p:nvSpPr>
        <p:spPr>
          <a:xfrm>
            <a:off x="847872" y="2756958"/>
            <a:ext cx="10759927" cy="4351338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Дата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– 19 юли 2019 г.</a:t>
            </a:r>
          </a:p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Място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– София, хотел „Интерконтинентал“, пл. Народно събрание № 4</a:t>
            </a:r>
          </a:p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Начало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– 9.30 часа</a:t>
            </a:r>
          </a:p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Представяне на ЮЗР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– Сесия 4 -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15.30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20 </a:t>
            </a:r>
            <a:r>
              <a:rPr lang="bg-BG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минути представяне</a:t>
            </a:r>
          </a:p>
          <a:p>
            <a:pPr lvl="1"/>
            <a:r>
              <a:rPr lang="bg-BG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25 минути дискусия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Визия РПР - ЮЗР  – национален еталон за балансирано развитие чрез интелигентен, устойчив и приобщаващ растеж.</a:t>
            </a:r>
            <a:endParaRPr lang="en-CA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0" y="5940997"/>
            <a:ext cx="121920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761068" y="6080396"/>
            <a:ext cx="89979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Национален център за </a:t>
            </a:r>
            <a:r>
              <a:rPr lang="bg-BG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териториално</a:t>
            </a:r>
            <a:r>
              <a:rPr lang="en-US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bg-BG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развитие </a:t>
            </a:r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ЕАД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61" y="63559"/>
            <a:ext cx="6121619" cy="7831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6498" y="130731"/>
            <a:ext cx="6121619" cy="73614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76267" y="92118"/>
            <a:ext cx="5770940" cy="73431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846070"/>
            <a:ext cx="12211346" cy="3657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4430" y="6080396"/>
            <a:ext cx="780356" cy="573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3200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</TotalTime>
  <Words>720</Words>
  <Application>Microsoft Office PowerPoint</Application>
  <PresentationFormat>Widescreen</PresentationFormat>
  <Paragraphs>93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Arial Narrow</vt:lpstr>
      <vt:lpstr>Calibri</vt:lpstr>
      <vt:lpstr>Calibri Light</vt:lpstr>
      <vt:lpstr>Verdana</vt:lpstr>
      <vt:lpstr>Office Theme</vt:lpstr>
      <vt:lpstr>Регионална схема за пространствено развитие на район от ниво 2 </vt:lpstr>
      <vt:lpstr>Пространственото планиране и политиката за регионално развитие</vt:lpstr>
      <vt:lpstr>Пространственото планиране и политиката за регионално развитие</vt:lpstr>
      <vt:lpstr>PowerPoint Presentation</vt:lpstr>
      <vt:lpstr>PowerPoint Presentation</vt:lpstr>
      <vt:lpstr>Основни моменти в РСПР</vt:lpstr>
      <vt:lpstr>Основни моменти в РСПР [2]</vt:lpstr>
      <vt:lpstr>Разработване на стратегическата част на РСПР</vt:lpstr>
      <vt:lpstr>Покана за семинар Вашите идеи за развитие на районите</vt:lpstr>
      <vt:lpstr>Благодаря за вниманието!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Пространственото планиране и политиката за регионално развитие</dc:title>
  <dc:creator>Stoiko Doshekov</dc:creator>
  <cp:lastModifiedBy>Stoiko Doshekov</cp:lastModifiedBy>
  <cp:revision>22</cp:revision>
  <dcterms:created xsi:type="dcterms:W3CDTF">2019-06-25T10:03:09Z</dcterms:created>
  <dcterms:modified xsi:type="dcterms:W3CDTF">2019-06-27T10:17:19Z</dcterms:modified>
</cp:coreProperties>
</file>